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4" r:id="rId2"/>
    <p:sldId id="275" r:id="rId3"/>
    <p:sldId id="277" r:id="rId4"/>
    <p:sldId id="279" r:id="rId5"/>
    <p:sldId id="278" r:id="rId6"/>
    <p:sldId id="256" r:id="rId7"/>
    <p:sldId id="257" r:id="rId8"/>
    <p:sldId id="259" r:id="rId9"/>
    <p:sldId id="258" r:id="rId10"/>
    <p:sldId id="260" r:id="rId11"/>
    <p:sldId id="261" r:id="rId12"/>
    <p:sldId id="263" r:id="rId13"/>
    <p:sldId id="262" r:id="rId14"/>
    <p:sldId id="264" r:id="rId15"/>
    <p:sldId id="265" r:id="rId16"/>
    <p:sldId id="272" r:id="rId17"/>
    <p:sldId id="268" r:id="rId18"/>
    <p:sldId id="269" r:id="rId19"/>
    <p:sldId id="270" r:id="rId20"/>
    <p:sldId id="271" r:id="rId21"/>
    <p:sldId id="273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5000" autoAdjust="0"/>
  </p:normalViewPr>
  <p:slideViewPr>
    <p:cSldViewPr snapToGrid="0">
      <p:cViewPr varScale="1">
        <p:scale>
          <a:sx n="98" d="100"/>
          <a:sy n="98" d="100"/>
        </p:scale>
        <p:origin x="-10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84B50-38BF-431A-8A7A-5E97576C99F9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E838F-55E3-4040-8E10-5010F8FE56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8685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E838F-55E3-4040-8E10-5010F8FE56F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1414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4156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48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711614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4092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56477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1699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8157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3971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7440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70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32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6006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5771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084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965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989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F7516-C24C-4001-91BB-3B7B1CB4AC28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6AC880C-FFD6-4E86-98F0-F4BE96C65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048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4283" y="1127543"/>
            <a:ext cx="8911687" cy="3506101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Практическая работа на уроках биологии как средство повышения качества подготовки учащихся к ОГЭ.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48400" y="4023360"/>
            <a:ext cx="5256212" cy="1887862"/>
          </a:xfrm>
        </p:spPr>
        <p:txBody>
          <a:bodyPr>
            <a:normAutofit/>
          </a:bodyPr>
          <a:lstStyle/>
          <a:p>
            <a:endParaRPr lang="ru-RU" sz="3600" dirty="0" smtClean="0">
              <a:solidFill>
                <a:prstClr val="black">
                  <a:lumMod val="85000"/>
                  <a:lumOff val="15000"/>
                </a:prstClr>
              </a:solidFill>
              <a:ea typeface="+mj-ea"/>
              <a:cs typeface="+mj-cs"/>
            </a:endParaRPr>
          </a:p>
          <a:p>
            <a:endParaRPr lang="ru-RU" sz="3600" dirty="0">
              <a:solidFill>
                <a:prstClr val="black">
                  <a:lumMod val="85000"/>
                  <a:lumOff val="15000"/>
                </a:prstClr>
              </a:solidFill>
              <a:ea typeface="+mj-ea"/>
              <a:cs typeface="+mj-cs"/>
            </a:endParaRPr>
          </a:p>
          <a:p>
            <a:endParaRPr lang="ru-RU" sz="3600" dirty="0" smtClean="0">
              <a:solidFill>
                <a:prstClr val="black">
                  <a:lumMod val="85000"/>
                  <a:lumOff val="15000"/>
                </a:prstClr>
              </a:solidFill>
              <a:ea typeface="+mj-ea"/>
              <a:cs typeface="+mj-cs"/>
            </a:endParaRPr>
          </a:p>
          <a:p>
            <a:endParaRPr lang="ru-RU" sz="3600" dirty="0">
              <a:solidFill>
                <a:prstClr val="black">
                  <a:lumMod val="85000"/>
                  <a:lumOff val="15000"/>
                </a:prstClr>
              </a:solidFill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06455864"/>
              </p:ext>
            </p:extLst>
          </p:nvPr>
        </p:nvGraphicFramePr>
        <p:xfrm>
          <a:off x="1691838" y="1531917"/>
          <a:ext cx="8127999" cy="4085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="" xmlns:a16="http://schemas.microsoft.com/office/drawing/2014/main" val="282273312"/>
                    </a:ext>
                  </a:extLst>
                </a:gridCol>
                <a:gridCol w="2709333">
                  <a:extLst>
                    <a:ext uri="{9D8B030D-6E8A-4147-A177-3AD203B41FA5}">
                      <a16:colId xmlns="" xmlns:a16="http://schemas.microsoft.com/office/drawing/2014/main" val="3077557607"/>
                    </a:ext>
                  </a:extLst>
                </a:gridCol>
                <a:gridCol w="2709333">
                  <a:extLst>
                    <a:ext uri="{9D8B030D-6E8A-4147-A177-3AD203B41FA5}">
                      <a16:colId xmlns="" xmlns:a16="http://schemas.microsoft.com/office/drawing/2014/main" val="1724920135"/>
                    </a:ext>
                  </a:extLst>
                </a:gridCol>
              </a:tblGrid>
              <a:tr h="1976656"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Признак для характеристики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Объект №1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Объект №2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18166295"/>
                  </a:ext>
                </a:extLst>
              </a:tr>
              <a:tr h="786650">
                <a:tc>
                  <a:txBody>
                    <a:bodyPr/>
                    <a:lstStyle/>
                    <a:p>
                      <a:pPr algn="l"/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 Признак №1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42231476"/>
                  </a:ext>
                </a:extLst>
              </a:tr>
              <a:tr h="1321805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A53010"/>
                        </a:buClr>
                        <a:buSzTx/>
                        <a:buFont typeface="Wingdings 3" charset="2"/>
                        <a:buChar char=""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Признак №2 	</a:t>
                      </a:r>
                    </a:p>
                    <a:p>
                      <a:pPr algn="l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</a:p>
                    <a:p>
                      <a:pPr algn="l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Признак  № 3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86542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7492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Таблица 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№2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70610894"/>
              </p:ext>
            </p:extLst>
          </p:nvPr>
        </p:nvGraphicFramePr>
        <p:xfrm>
          <a:off x="1817317" y="1527958"/>
          <a:ext cx="89154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="" xmlns:a16="http://schemas.microsoft.com/office/drawing/2014/main" val="3858510450"/>
                    </a:ext>
                  </a:extLst>
                </a:gridCol>
                <a:gridCol w="2971800">
                  <a:extLst>
                    <a:ext uri="{9D8B030D-6E8A-4147-A177-3AD203B41FA5}">
                      <a16:colId xmlns="" xmlns:a16="http://schemas.microsoft.com/office/drawing/2014/main" val="4151528736"/>
                    </a:ext>
                  </a:extLst>
                </a:gridCol>
                <a:gridCol w="2971800">
                  <a:extLst>
                    <a:ext uri="{9D8B030D-6E8A-4147-A177-3AD203B41FA5}">
                      <a16:colId xmlns="" xmlns:a16="http://schemas.microsoft.com/office/drawing/2014/main" val="184754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baseline="0" dirty="0" smtClean="0"/>
                        <a:t> Название объекта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Признак № 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Признак № 2</a:t>
                      </a:r>
                    </a:p>
                    <a:p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29013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Объект №1 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3727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Объект №2 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365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Объект №3 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17406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9016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учащихся с учебником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610" y="1905000"/>
            <a:ext cx="10435590" cy="4006222"/>
          </a:xfrm>
        </p:spPr>
        <p:txBody>
          <a:bodyPr>
            <a:normAutofit/>
          </a:bodyPr>
          <a:lstStyle/>
          <a:p>
            <a:pPr lvl="1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Сначала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необходимо научить ученика находить учебную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информацию в тексте,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которой отраженно проявление критериев, выделенных в таблице. Для этого мы используем задание «Заполнение таблицы по заданным критериям». 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87075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72720"/>
            <a:ext cx="8911687" cy="853440"/>
          </a:xfrm>
        </p:spPr>
        <p:txBody>
          <a:bodyPr/>
          <a:lstStyle/>
          <a:p>
            <a:r>
              <a:rPr lang="ru-RU" b="1" dirty="0" smtClean="0"/>
              <a:t>Позвоночные животные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38425696"/>
              </p:ext>
            </p:extLst>
          </p:nvPr>
        </p:nvGraphicFramePr>
        <p:xfrm>
          <a:off x="660713" y="863903"/>
          <a:ext cx="11024871" cy="6255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747">
                  <a:extLst>
                    <a:ext uri="{9D8B030D-6E8A-4147-A177-3AD203B41FA5}">
                      <a16:colId xmlns="" xmlns:a16="http://schemas.microsoft.com/office/drawing/2014/main" val="3914406687"/>
                    </a:ext>
                  </a:extLst>
                </a:gridCol>
                <a:gridCol w="5201393">
                  <a:extLst>
                    <a:ext uri="{9D8B030D-6E8A-4147-A177-3AD203B41FA5}">
                      <a16:colId xmlns="" xmlns:a16="http://schemas.microsoft.com/office/drawing/2014/main" val="1223733851"/>
                    </a:ext>
                  </a:extLst>
                </a:gridCol>
                <a:gridCol w="3384731">
                  <a:extLst>
                    <a:ext uri="{9D8B030D-6E8A-4147-A177-3AD203B41FA5}">
                      <a16:colId xmlns="" xmlns:a16="http://schemas.microsoft.com/office/drawing/2014/main" val="3260986792"/>
                    </a:ext>
                  </a:extLst>
                </a:gridCol>
              </a:tblGrid>
              <a:tr h="7890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Название группы позвоночных животных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Особенности строения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Представители 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42571843"/>
                  </a:ext>
                </a:extLst>
              </a:tr>
              <a:tr h="88877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Позвоночные животные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Имеется позвоночник; череп, защищающий головной мозг; челюсти, две пары конечностей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Рыбы,</a:t>
                      </a:r>
                      <a:r>
                        <a:rPr lang="ru-RU" sz="2000" b="1" baseline="0" dirty="0" smtClean="0"/>
                        <a:t> земноводные, пресмыкающиеся, птицы, млекопитающие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62594299"/>
                  </a:ext>
                </a:extLst>
              </a:tr>
              <a:tr h="50981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Рыбы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16695635"/>
                  </a:ext>
                </a:extLst>
              </a:tr>
              <a:tr h="860126"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Обитают на суше и в воде, но</a:t>
                      </a:r>
                      <a:r>
                        <a:rPr lang="ru-RU" sz="2000" b="1" baseline="0" dirty="0" smtClean="0"/>
                        <a:t> размножаются только в воде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10922255"/>
                  </a:ext>
                </a:extLst>
              </a:tr>
              <a:tr h="622143">
                <a:tc>
                  <a:txBody>
                    <a:bodyPr/>
                    <a:lstStyle/>
                    <a:p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Крокодилы, черепахи, змеи, ящерицы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80952065"/>
                  </a:ext>
                </a:extLst>
              </a:tr>
              <a:tr h="53845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Птицы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42149748"/>
                  </a:ext>
                </a:extLst>
              </a:tr>
              <a:tr h="1634239"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Тело покрыто шерстью, теплокровные, рождают детенышей, вскармливают их молоком. Самые высокоорганизованные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2252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1082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0230" y="595901"/>
            <a:ext cx="9664382" cy="5315321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обсуждения и заполнения таблицы необходимо формулировать вывод к таблице или составить рекомендации по её использованию.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997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0043" y="624109"/>
            <a:ext cx="9984570" cy="765299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заполнение  и составлении таблиц у учащихся происходит формирование познавательных умений: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000" b="1" dirty="0" smtClean="0"/>
              <a:t>1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отбор учебной информации для характеристики биологических объектов;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2. преобразование текста в таблицу;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3. анализ, сравнение и установление причинно-следственных связей.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048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Структура ОГЭ (ГИА) по биологии 2023 г.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63721" y="1510301"/>
            <a:ext cx="10240891" cy="4400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2.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Содержит 5 заданий (22–26) с развернутым ответом: </a:t>
            </a:r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задание  повышенного уровня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сложности на работу с текстом;</a:t>
            </a:r>
          </a:p>
          <a:p>
            <a:pPr>
              <a:buNone/>
            </a:pPr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задания высокого уровня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сложности: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задание на анализ статистических данных, представленных в табличной форме,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задание на анализ научных методов,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задания на применение биологических знаний и умений для решения практических задач.</a:t>
            </a:r>
          </a:p>
          <a:p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2207" y="-1"/>
            <a:ext cx="8662223" cy="671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3663" y="441789"/>
            <a:ext cx="9334565" cy="613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92924" y="297952"/>
            <a:ext cx="2944847" cy="688368"/>
          </a:xfrm>
        </p:spPr>
        <p:txBody>
          <a:bodyPr/>
          <a:lstStyle/>
          <a:p>
            <a:r>
              <a:rPr lang="ru-RU" b="1" dirty="0" smtClean="0"/>
              <a:t>26 задание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9883" y="883578"/>
            <a:ext cx="8897420" cy="5974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5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Расположить в порядке …..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68388"/>
            <a:ext cx="7661496" cy="658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34283" y="349323"/>
            <a:ext cx="87330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Шкала пересчета первичного балла за выполнение экзаменационной работы в отметку по пятибалльной шкале.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 smtClean="0">
                <a:latin typeface="Calibri"/>
                <a:ea typeface="Calibri"/>
                <a:cs typeface="Times New Roman"/>
              </a:rPr>
            </a:b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Биология. 2023 год.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7999" y="2607237"/>
            <a:ext cx="7328899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0—12 баллов — отметка «2»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13—25 баллов — отметка «3»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26—36 баллов — отметка «4»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37—48 баллов — отметка «5»</a:t>
            </a:r>
            <a:endParaRPr lang="ru-RU" sz="3200" dirty="0" smtClean="0">
              <a:latin typeface="Calibri"/>
              <a:ea typeface="Calibri"/>
              <a:cs typeface="Times New Roman"/>
            </a:endParaRP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214413" y="965771"/>
            <a:ext cx="9696741" cy="550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Биология 7 класс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Расположите в правильном порядке пункты инструкции по работе с фиксированным микропрепаратом крови лягушки. В ответе запишите соответствующую последовательность цифр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1)зарисуйте микропрепарат крови, сделайте обозначения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2)зажмите препарат крови лапками-держателями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3)положите микропрепарат крови на предметный столик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4)глядя в окуляр, настройте свет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5)медленно приближайте тубус микроскопа к микропрепарату крови, пока не увидите чёткое изображение крови лягушки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3721" y="946688"/>
            <a:ext cx="989401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Биология 8 класс Практическая работа « Пульс и движение крови»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XVII</a:t>
            </a: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Расположите в правильном порядке пункты инструкции подсчета пульса до и после дозированной нагрузки. В ответе запишите соответствующую последовательность цифр.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1)сделайте 10 приседаний и снова подсчитайте число ударов за 1 мин.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2)приложите два пальца правой руки на внутреннюю сторону запястья левой руки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3)освободите от одежды запястье левой руки и нижнюю часть предплечья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4)после 5 мин. отдыха в положении сидя подсчитайте пульс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5)подсчитайте число ударов пульса за 1 мин. в спокойном состоянии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6)слегка надавите пальцами до ощущения биения сердца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0574" y="534257"/>
            <a:ext cx="943167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Биология 6 класс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Лабораторная работа  « Знакомство с клетками растений»  ( рассматривание клеток томата и кожицы лука)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</a:t>
            </a: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Расположите в правильном порядке пункты инструкции по приготовлению препарата мякоти плода томата. В ответе запишите соответствующую последовательность цифр.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</a:t>
            </a:r>
            <a:r>
              <a:rPr lang="ru-RU" sz="2000" b="1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препаровальной</a:t>
            </a: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иглой возьмите маленький кусочек мякоти плода томата и положите его в каплю воды на предметное стекло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2)рассмотрите препарат с помощью лупы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3)протрите салфеткой предметное и покровное стёкла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4)разомните мякоть плода томата </a:t>
            </a:r>
            <a:r>
              <a:rPr lang="ru-RU" sz="2000" b="1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препаровальной</a:t>
            </a: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иглой до получения кашицы и накройте её покровным стеклом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5)пипеткой нанесите каплю воды на предметное стекло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1933" y="267128"/>
            <a:ext cx="10880332" cy="56365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49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Составление </a:t>
            </a:r>
            <a:r>
              <a:rPr lang="ru-RU" sz="49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 заполнение таблицы </a:t>
            </a:r>
            <a:r>
              <a:rPr lang="ru-RU" sz="49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- </a:t>
            </a:r>
            <a:r>
              <a:rPr lang="ru-RU" sz="49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форма организации самостоятельной учебной деятельности учащихся на уроках </a:t>
            </a:r>
            <a:r>
              <a:rPr lang="ru-RU" sz="49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биологии,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как средство повышения качества подготовки учащихся к ОГЭ И ЕГЭ.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4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900" dirty="0"/>
          </a:p>
        </p:txBody>
      </p:sp>
    </p:spTree>
    <p:extLst>
      <p:ext uri="{BB962C8B-B14F-4D97-AF65-F5344CB8AC3E}">
        <p14:creationId xmlns="" xmlns:p14="http://schemas.microsoft.com/office/powerpoint/2010/main" val="31823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8252" y="667820"/>
            <a:ext cx="10089108" cy="5537771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Среди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общеучебных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универсальных учебных действий умение находить информацию для составления и заполнения таблицы становится базовым для реализации способов предметных действий таких, как сравнение биологических процессов и объектов.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63854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8172" y="452062"/>
            <a:ext cx="9836468" cy="4514279"/>
          </a:xfrm>
        </p:spPr>
        <p:txBody>
          <a:bodyPr>
            <a:noAutofit/>
          </a:bodyPr>
          <a:lstStyle/>
          <a:p>
            <a:pPr marL="449580"/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Преобразование текста в таблицу облегчает визуальное восприятие учебного материала, его запоминание. При этом задействованы следующие виды операции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учебной деятельности: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 выделение ключевых слов;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 выделение главной мысли в предложении, абзаце;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 преобразование научно-популярного изложения учебного материала в научное с целью его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уплотнения .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22137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77343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того, чтобы ученик смог перевести информацию из полного текста учебника в таблицу, то есть произвести сжатие, он должен овладеть следующими умениями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учебной деятельности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 определение структуры таблицы, в которых размещается учебная информация об биологических объектах и существенных признаках характеристики или сравнения;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 выделение существенных признаков в тексте учебника.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6882" y="762000"/>
            <a:ext cx="9927118" cy="55372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6673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640</Words>
  <Application>Microsoft Office PowerPoint</Application>
  <PresentationFormat>Произвольный</PresentationFormat>
  <Paragraphs>83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Легкий дым</vt:lpstr>
      <vt:lpstr>Практическая работа на уроках биологии как средство повышения качества подготовки учащихся к ОГЭ.  </vt:lpstr>
      <vt:lpstr>Задание 5 </vt:lpstr>
      <vt:lpstr>Слайд 3</vt:lpstr>
      <vt:lpstr>Слайд 4</vt:lpstr>
      <vt:lpstr>Слайд 5</vt:lpstr>
      <vt:lpstr>      Составление и заполнение таблицы - форма организации самостоятельной учебной деятельности учащихся на уроках биологии, как средство повышения качества подготовки учащихся к ОГЭ И ЕГЭ.   </vt:lpstr>
      <vt:lpstr>Слайд 7</vt:lpstr>
      <vt:lpstr>Слайд 8</vt:lpstr>
      <vt:lpstr>Для того, чтобы ученик смог перевести информацию из полного текста учебника в таблицу, то есть произвести сжатие, он должен овладеть следующими умениями учебной деятельности:   определение структуры таблицы, в которых размещается учебная информация об биологических объектах и существенных признаках характеристики или сравнения;   выделение существенных признаков в тексте учебника.  </vt:lpstr>
      <vt:lpstr>Таблица №1</vt:lpstr>
      <vt:lpstr>Таблица №2</vt:lpstr>
      <vt:lpstr>Самостоятельная работа учащихся с учебником</vt:lpstr>
      <vt:lpstr>Позвоночные животные</vt:lpstr>
      <vt:lpstr>Слайд 14</vt:lpstr>
      <vt:lpstr>При заполнение  и составлении таблиц у учащихся происходит формирование познавательных умений:  1. отбор учебной информации для характеристики биологических объектов;  2. преобразование текста в таблицу;  3. анализ, сравнение и установление причинно-следственных связей.</vt:lpstr>
      <vt:lpstr>Структура ОГЭ (ГИА) по биологии 2023 г. </vt:lpstr>
      <vt:lpstr>Слайд 17</vt:lpstr>
      <vt:lpstr>Слайд 18</vt:lpstr>
      <vt:lpstr>26 задание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Составление и заполнение таблицы как форма организации самостоятельной учебной деятельности учащихся на уроках биологии.  </dc:title>
  <dc:creator>Мама</dc:creator>
  <cp:lastModifiedBy>Роман</cp:lastModifiedBy>
  <cp:revision>23</cp:revision>
  <dcterms:created xsi:type="dcterms:W3CDTF">2018-01-09T14:17:01Z</dcterms:created>
  <dcterms:modified xsi:type="dcterms:W3CDTF">2023-10-31T08:26:28Z</dcterms:modified>
</cp:coreProperties>
</file>